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8" r:id="rId2"/>
    <p:sldId id="340" r:id="rId3"/>
    <p:sldId id="256" r:id="rId4"/>
    <p:sldId id="257" r:id="rId5"/>
    <p:sldId id="341" r:id="rId6"/>
    <p:sldId id="337" r:id="rId7"/>
    <p:sldId id="260" r:id="rId8"/>
    <p:sldId id="305" r:id="rId9"/>
    <p:sldId id="262" r:id="rId10"/>
    <p:sldId id="263" r:id="rId11"/>
    <p:sldId id="264" r:id="rId12"/>
    <p:sldId id="265" r:id="rId13"/>
    <p:sldId id="266" r:id="rId14"/>
    <p:sldId id="267" r:id="rId15"/>
    <p:sldId id="284" r:id="rId16"/>
    <p:sldId id="328" r:id="rId17"/>
    <p:sldId id="285" r:id="rId18"/>
    <p:sldId id="286" r:id="rId19"/>
    <p:sldId id="287" r:id="rId20"/>
    <p:sldId id="290" r:id="rId21"/>
    <p:sldId id="308" r:id="rId22"/>
    <p:sldId id="291" r:id="rId23"/>
    <p:sldId id="320" r:id="rId24"/>
    <p:sldId id="298" r:id="rId25"/>
    <p:sldId id="342" r:id="rId26"/>
    <p:sldId id="343" r:id="rId27"/>
    <p:sldId id="344" r:id="rId28"/>
    <p:sldId id="345" r:id="rId29"/>
    <p:sldId id="346" r:id="rId30"/>
    <p:sldId id="347" r:id="rId31"/>
    <p:sldId id="334" r:id="rId32"/>
    <p:sldId id="335" r:id="rId33"/>
    <p:sldId id="336" r:id="rId34"/>
    <p:sldId id="310" r:id="rId35"/>
    <p:sldId id="299" r:id="rId36"/>
    <p:sldId id="338" r:id="rId37"/>
    <p:sldId id="339" r:id="rId38"/>
    <p:sldId id="301" r:id="rId39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75" autoAdjust="0"/>
  </p:normalViewPr>
  <p:slideViewPr>
    <p:cSldViewPr snapToGrid="0" snapToObjects="1">
      <p:cViewPr varScale="1">
        <p:scale>
          <a:sx n="71" d="100"/>
          <a:sy n="71" d="100"/>
        </p:scale>
        <p:origin x="-2312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fix.org/FORWARD_SECRECY_README.html" TargetMode="External"/><Relationship Id="rId4" Type="http://schemas.openxmlformats.org/officeDocument/2006/relationships/hyperlink" Target="https://www.facebook.com/notes/protect-the-graph/the-current-state-of-smtp-starttls-deployment/14530159016052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rt.openssl.org/Ticket/Display.html?user=guest&amp;pass=guest&amp;id=2771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 smtClean="0"/>
              <a:t>Your</a:t>
            </a:r>
            <a:r>
              <a:rPr lang="en-US" b="1" u="sng" baseline="0" dirty="0" smtClean="0"/>
              <a:t> fight??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3498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Will you be fleshing those out, or are they going to stay the 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they currently are?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FWIW, expect significant interest around email (SMTP, POP/IMAP,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SMTP Submit) and web (e.g., for web email)</a:t>
            </a:r>
            <a:r>
              <a:rPr lang="en-US" dirty="0" smtClean="0"/>
              <a:t/>
            </a:r>
            <a:br>
              <a:rPr lang="en-US" dirty="0" smtClean="0"/>
            </a:b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93666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 s/PGG/PGP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be interested to hear if you believe E2E encryption (e.g., 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of PGP or S/MIME) is ultimately the 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also want to talk about how email is actually hop-by-hop,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and some hops may be opportunistically encrypted, while others may not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be? (and how traffic will be exposed while it transits the intervening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nodes?)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I've become a fan of Postfix's nomenclature for opportunistic encryption: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Postfix nomenclature (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http://www.postfix.org/FORWARD_SECRECY_README.html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Anonymous (no peer certificate)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Untrusted (peer cert not signed by trusted CA)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Trusted (peer cert signed by trusted CA, unverified peer name)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-- Verified (peer cert signed by trusted CA, verified peer name; or peer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   cert with expected public key or cert fingerprint)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MITM risk is hard to mitigate, I think...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Be sure to cover what happens if opportunistic encryption fails... 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something better than nothing? Or is the right answer, "Hard core 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nothing?"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BTW, terrific article on STARTTLS from Facebook (Mike Adkins, you'll meet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him at Brussels):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https://www.facebook.com/notes/protect-the-graph/the-current-state-of-smtp-starttls-deployment/1453015901605223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5682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u="sng" dirty="0" smtClean="0"/>
              <a:t>Our Guide HAS a section…</a:t>
            </a:r>
            <a:endParaRPr lang="fr-BE" b="1" u="sng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782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to </a:t>
            </a:r>
            <a:r>
              <a:rPr lang="en-US" dirty="0" err="1" smtClean="0"/>
              <a:t>SSLLabs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8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best from academic and on-field experience and put that together!</a:t>
            </a:r>
          </a:p>
          <a:p>
            <a:r>
              <a:rPr lang="en-US" b="1" u="sng" baseline="0" dirty="0" smtClean="0"/>
              <a:t>Transform into practical settings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0612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1740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Nothing</a:t>
            </a:r>
            <a:r>
              <a:rPr lang="en-US" baseline="0" dirty="0" smtClean="0"/>
              <a:t> to do with cipher suite of NSA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1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baseline="0" dirty="0" smtClean="0"/>
              <a:t> Joe:</a:t>
            </a:r>
          </a:p>
          <a:p>
            <a:endParaRPr lang="fr-BE" baseline="0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I'd probably break TLS 1.0, as well as the earlier stuff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0994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Might want to clarify that the project's "Suite A" and "Suite B"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aren't related to the NSA's "Suite B" specification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Do you want to talk about why you don't do ECDSA instead of RSA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ECDHE-RSA-AES256-GCM-SHA384?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872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Joe:</a:t>
            </a:r>
          </a:p>
          <a:p>
            <a:endParaRPr lang="fr-BE" dirty="0" smtClean="0"/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Motivation for allowing SHA-1? Simple: most certs still rely on it.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(see my crypto BCP talk at 57-61)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Permitting TLS 1.0 is a tougher "sell" for me. I wouldn't allow it.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7870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From Joe:   </a:t>
            </a:r>
          </a:p>
          <a:p>
            <a:endParaRPr lang="en-US" sz="22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Rational for preferring CAMELLIA over AES?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Aaron:</a:t>
            </a:r>
          </a:p>
          <a:p>
            <a:pPr marL="342900" indent="-34290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Algorithmic agility argument. It has pros and cons. On the</a:t>
            </a:r>
            <a:r>
              <a:rPr lang="en-US" baseline="0" dirty="0" smtClean="0">
                <a:sym typeface="Wingdings"/>
              </a:rPr>
              <a:t> one had, AES is more trusted, on the other hand what if it turns out there is a backdoor there?</a:t>
            </a:r>
            <a:endParaRPr lang="en-US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Also, be aware to cipher string lengths (c.f.,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  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http://rt.openssl.org/Ticket/Display.html?user=guest&amp;pass=guest&amp;id=2771</a:t>
            </a:r>
            <a:r>
              <a:rPr lang="en-US" sz="2200" b="0" i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554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Balance between 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compatibliy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strenght</a:t>
            </a:r>
            <a:endParaRPr lang="en-US" sz="2200" b="1" i="0" u="sng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Camellia or AES</a:t>
            </a:r>
          </a:p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sng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https://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ssltest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analyze.html?d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</a:t>
            </a:r>
            <a:r>
              <a:rPr lang="en-US" sz="2200" b="1" i="0" u="sng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www.ssllabs.com&amp;s</a:t>
            </a:r>
            <a:r>
              <a:rPr lang="en-US" sz="2200" b="1" i="0" u="sng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=173.203.82.166 (DEMO?)</a:t>
            </a:r>
          </a:p>
          <a:p>
            <a:pPr marL="0" marR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sng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2252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09/06/14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09/06/14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ettercrypto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vid@autopsit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2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100" y="2823633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521887"/>
            <a:ext cx="261910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Durvaux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92" y="676684"/>
            <a:ext cx="5104433" cy="150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" y="63499"/>
            <a:ext cx="2656066" cy="23957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brief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4200" dirty="0"/>
              <a:t>Community effort to produce </a:t>
            </a:r>
            <a:r>
              <a:rPr sz="4200" dirty="0" smtClean="0"/>
              <a:t>best</a:t>
            </a:r>
            <a:r>
              <a:rPr lang="en-US" sz="4200" dirty="0" smtClean="0"/>
              <a:t> common</a:t>
            </a:r>
            <a:r>
              <a:rPr sz="4200" dirty="0" smtClean="0"/>
              <a:t> practices</a:t>
            </a:r>
            <a:r>
              <a:rPr lang="en-US" sz="4200" dirty="0" smtClean="0"/>
              <a:t> for typical servers</a:t>
            </a:r>
            <a:endParaRPr sz="4200" dirty="0"/>
          </a:p>
          <a:p>
            <a:pPr lvl="0">
              <a:defRPr sz="1800"/>
            </a:pPr>
            <a:r>
              <a:rPr sz="4200" dirty="0"/>
              <a:t>Continuous effort</a:t>
            </a:r>
          </a:p>
          <a:p>
            <a:pPr lvl="0">
              <a:defRPr sz="1800"/>
            </a:pPr>
            <a:r>
              <a:rPr lang="en-US" sz="4200" dirty="0" smtClean="0"/>
              <a:t>From diverse areas of expertise: sysadmins, cryptologists, developers, IT security pros</a:t>
            </a:r>
          </a:p>
          <a:p>
            <a:pPr lvl="0">
              <a:defRPr sz="1800"/>
            </a:pPr>
            <a:r>
              <a:rPr lang="en-US" sz="4200" dirty="0" smtClean="0"/>
              <a:t>Open Source (CC-BY-SA)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Open to comments / suggestions / improvements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41117" y="254000"/>
            <a:ext cx="12863683" cy="12451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 dirty="0"/>
              <a:t>How to </a:t>
            </a:r>
            <a:r>
              <a:rPr sz="6600" dirty="0" smtClean="0"/>
              <a:t>use</a:t>
            </a:r>
            <a:r>
              <a:rPr lang="en-US" sz="6600" dirty="0" smtClean="0"/>
              <a:t> the bettercrypto guide</a:t>
            </a:r>
            <a:r>
              <a:rPr sz="6600" dirty="0" smtClean="0"/>
              <a:t>?</a:t>
            </a:r>
            <a:endParaRPr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" y="1499196"/>
            <a:ext cx="12315105" cy="84837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2 cipher suites</a:t>
            </a:r>
          </a:p>
          <a:p>
            <a:pPr lvl="1">
              <a:defRPr sz="1800"/>
            </a:pPr>
            <a:r>
              <a:rPr sz="4200" dirty="0"/>
              <a:t>version A</a:t>
            </a:r>
          </a:p>
          <a:p>
            <a:pPr lvl="2">
              <a:defRPr sz="1800"/>
            </a:pPr>
            <a:r>
              <a:rPr lang="nl-BE" sz="4200" dirty="0" smtClean="0"/>
              <a:t>st</a:t>
            </a:r>
            <a:r>
              <a:rPr sz="4200" dirty="0" smtClean="0"/>
              <a:t>ronger</a:t>
            </a:r>
            <a:endParaRPr sz="4200" dirty="0"/>
          </a:p>
          <a:p>
            <a:pPr lvl="2">
              <a:defRPr sz="1800"/>
            </a:pPr>
            <a:r>
              <a:rPr lang="nl-BE" sz="4200" dirty="0" smtClean="0"/>
              <a:t>fewer </a:t>
            </a:r>
            <a:r>
              <a:rPr sz="4200" dirty="0" smtClean="0"/>
              <a:t>supported client</a:t>
            </a:r>
            <a:r>
              <a:rPr lang="nl-BE" sz="4200" dirty="0" smtClean="0"/>
              <a:t>s</a:t>
            </a:r>
            <a:endParaRPr sz="4200" dirty="0"/>
          </a:p>
          <a:p>
            <a:pPr lvl="1">
              <a:defRPr sz="1800"/>
            </a:pPr>
            <a:r>
              <a:rPr sz="4200" dirty="0"/>
              <a:t>version B</a:t>
            </a:r>
          </a:p>
          <a:p>
            <a:pPr lvl="2">
              <a:defRPr sz="1800"/>
            </a:pPr>
            <a:r>
              <a:rPr sz="4200" dirty="0"/>
              <a:t>weaker</a:t>
            </a:r>
          </a:p>
          <a:p>
            <a:pPr lvl="2">
              <a:defRPr sz="1800"/>
            </a:pPr>
            <a:r>
              <a:rPr sz="4200" dirty="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 smtClean="0"/>
              <a:t>preferably</a:t>
            </a:r>
            <a:r>
              <a:rPr lang="de-DE" sz="3600" dirty="0" smtClean="0"/>
              <a:t> </a:t>
            </a:r>
            <a:r>
              <a:rPr lang="de-DE" sz="3600" dirty="0" err="1" smtClean="0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crypto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03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18224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386" y="1527285"/>
            <a:ext cx="10173414" cy="82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1270000" y="2875929"/>
            <a:ext cx="11072933" cy="5715000"/>
          </a:xfrm>
          <a:prstGeom prst="rect">
            <a:avLst/>
          </a:prstGeom>
        </p:spPr>
        <p:txBody>
          <a:bodyPr numCol="2"/>
          <a:lstStyle/>
          <a:p>
            <a:pPr lvl="0">
              <a:defRPr sz="1800"/>
            </a:pPr>
            <a:r>
              <a:rPr sz="4200" dirty="0" smtClean="0"/>
              <a:t>Web</a:t>
            </a:r>
            <a:r>
              <a:rPr lang="nl-BE" sz="4200" dirty="0" smtClean="0"/>
              <a:t> </a:t>
            </a:r>
            <a:r>
              <a:rPr sz="4200" dirty="0" smtClean="0"/>
              <a:t>servers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SSH</a:t>
            </a:r>
          </a:p>
          <a:p>
            <a:pPr lvl="0">
              <a:defRPr sz="1800"/>
            </a:pPr>
            <a:r>
              <a:rPr lang="nl-BE" sz="4200" dirty="0" smtClean="0"/>
              <a:t>Mail Servers</a:t>
            </a:r>
          </a:p>
          <a:p>
            <a:pPr lvl="0">
              <a:defRPr sz="1800"/>
            </a:pPr>
            <a:r>
              <a:rPr lang="nl-BE" sz="4200" dirty="0" smtClean="0"/>
              <a:t>VPNP</a:t>
            </a:r>
          </a:p>
          <a:p>
            <a:pPr lvl="0">
              <a:defRPr sz="1800"/>
            </a:pPr>
            <a:r>
              <a:rPr lang="nl-BE" sz="4200" dirty="0" smtClean="0"/>
              <a:t>GP/GPG</a:t>
            </a:r>
          </a:p>
          <a:p>
            <a:pPr lvl="0">
              <a:defRPr sz="1800"/>
            </a:pPr>
            <a:r>
              <a:rPr lang="nl-BE" sz="4200" dirty="0" smtClean="0"/>
              <a:t>IPMI/ILO</a:t>
            </a:r>
          </a:p>
          <a:p>
            <a:pPr lvl="0">
              <a:defRPr sz="1800"/>
            </a:pPr>
            <a:r>
              <a:rPr lang="nl-BE" sz="4200" dirty="0" smtClean="0"/>
              <a:t>Instant Messaging</a:t>
            </a:r>
          </a:p>
          <a:p>
            <a:pPr lvl="0">
              <a:defRPr sz="1800"/>
            </a:pPr>
            <a:r>
              <a:rPr lang="nl-BE" sz="4200" dirty="0" smtClean="0"/>
              <a:t>RDBMS</a:t>
            </a:r>
          </a:p>
          <a:p>
            <a:pPr lvl="0">
              <a:defRPr sz="1800"/>
            </a:pPr>
            <a:r>
              <a:rPr lang="nl-BE" sz="4200" dirty="0" smtClean="0"/>
              <a:t>Proxy</a:t>
            </a:r>
          </a:p>
          <a:p>
            <a:pPr lvl="0">
              <a:defRPr sz="1800"/>
            </a:pPr>
            <a:r>
              <a:rPr lang="nl-BE" sz="4200" dirty="0" smtClean="0"/>
              <a:t>Kerberos</a:t>
            </a:r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  <a:p>
            <a:pPr lvl="0">
              <a:defRPr sz="1800"/>
            </a:pPr>
            <a:endParaRPr lang="nl-BE" sz="4200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1270000" y="2522179"/>
            <a:ext cx="11095364" cy="68257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70000"/>
              </a:lnSpc>
              <a:defRPr sz="1800"/>
            </a:pPr>
            <a:r>
              <a:rPr lang="en-US" sz="3200" dirty="0"/>
              <a:t>GPG / PGP – end to end protection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Use </a:t>
            </a:r>
            <a:r>
              <a:rPr lang="en-US" sz="3200" dirty="0"/>
              <a:t>public / private crypto to protect your emails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 Chain </a:t>
            </a:r>
            <a:r>
              <a:rPr lang="en-US" sz="3200" dirty="0"/>
              <a:t>of trust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Independent </a:t>
            </a:r>
            <a:r>
              <a:rPr lang="en-US" sz="3200" dirty="0"/>
              <a:t>of the mail client / transport layer	</a:t>
            </a:r>
          </a:p>
          <a:p>
            <a:pPr lvl="1">
              <a:lnSpc>
                <a:spcPct val="70000"/>
              </a:lnSpc>
              <a:defRPr sz="1800"/>
            </a:pPr>
            <a:endParaRPr lang="en-US" sz="3200" dirty="0"/>
          </a:p>
          <a:p>
            <a:pPr lvl="1">
              <a:lnSpc>
                <a:spcPct val="70000"/>
              </a:lnSpc>
              <a:defRPr sz="1800"/>
            </a:pPr>
            <a:r>
              <a:rPr lang="en-US" sz="3200" dirty="0" smtClean="0"/>
              <a:t>Can </a:t>
            </a:r>
            <a:r>
              <a:rPr lang="en-US" sz="3200" dirty="0"/>
              <a:t>be used to verify author and/or protect content	</a:t>
            </a:r>
          </a:p>
          <a:p>
            <a:pPr lvl="0">
              <a:lnSpc>
                <a:spcPct val="70000"/>
              </a:lnSpc>
              <a:defRPr sz="1800"/>
            </a:pPr>
            <a:endParaRPr lang="en-US" sz="3200" dirty="0"/>
          </a:p>
          <a:p>
            <a:pPr lvl="0">
              <a:lnSpc>
                <a:spcPct val="70000"/>
              </a:lnSpc>
              <a:defRPr sz="1800"/>
            </a:pPr>
            <a:r>
              <a:rPr lang="en-US" sz="3200" dirty="0" smtClean="0"/>
              <a:t> STARTTLS </a:t>
            </a:r>
            <a:r>
              <a:rPr lang="en-US" sz="3200" dirty="0"/>
              <a:t>for SMTP – in transit</a:t>
            </a:r>
            <a:endParaRPr sz="6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SMTP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  <a:p>
            <a:r>
              <a:rPr lang="de-DE" dirty="0" smtClean="0"/>
              <a:t>3 </a:t>
            </a:r>
            <a:r>
              <a:rPr lang="de-DE" dirty="0" err="1" smtClean="0"/>
              <a:t>modes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mailservers</a:t>
            </a:r>
            <a:endParaRPr lang="de-DE" dirty="0" smtClean="0"/>
          </a:p>
          <a:p>
            <a:pPr lvl="1"/>
            <a:r>
              <a:rPr lang="de-DE" dirty="0" smtClean="0"/>
              <a:t>Mail Submission Agent (MSA)</a:t>
            </a:r>
          </a:p>
          <a:p>
            <a:pPr lvl="1"/>
            <a:r>
              <a:rPr lang="de-DE" dirty="0" err="1" smtClean="0"/>
              <a:t>Receiving</a:t>
            </a:r>
            <a:r>
              <a:rPr lang="de-DE" dirty="0" smtClean="0"/>
              <a:t> Mail Transmission Agent (MX)</a:t>
            </a:r>
          </a:p>
          <a:p>
            <a:pPr lvl="1"/>
            <a:r>
              <a:rPr lang="de-DE" dirty="0" err="1" smtClean="0"/>
              <a:t>Sending</a:t>
            </a:r>
            <a:r>
              <a:rPr lang="de-DE" dirty="0" smtClean="0"/>
              <a:t> Mail Transmission Agent </a:t>
            </a:r>
            <a:br>
              <a:rPr lang="de-DE" dirty="0" smtClean="0"/>
            </a:br>
            <a:r>
              <a:rPr lang="de-DE" dirty="0" smtClean="0"/>
              <a:t>(SMTP </a:t>
            </a:r>
            <a:r>
              <a:rPr lang="de-DE" dirty="0" err="1" smtClean="0"/>
              <a:t>client</a:t>
            </a:r>
            <a:r>
              <a:rPr lang="de-D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52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Mail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Correct</a:t>
            </a:r>
            <a:r>
              <a:rPr lang="de-DE" dirty="0" smtClean="0"/>
              <a:t> DNS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CNAMEs</a:t>
            </a:r>
          </a:p>
          <a:p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encryption</a:t>
            </a:r>
            <a:endParaRPr lang="de-DE" dirty="0" smtClean="0"/>
          </a:p>
          <a:p>
            <a:r>
              <a:rPr lang="de-DE" dirty="0" smtClean="0"/>
              <a:t>NO </a:t>
            </a:r>
            <a:r>
              <a:rPr lang="de-DE" dirty="0" err="1" smtClean="0"/>
              <a:t>self-signed</a:t>
            </a:r>
            <a:r>
              <a:rPr lang="de-DE" dirty="0" smtClean="0"/>
              <a:t> </a:t>
            </a:r>
            <a:r>
              <a:rPr lang="de-DE" dirty="0" err="1" smtClean="0"/>
              <a:t>certificates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SMTP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Hostname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HELO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smtClean="0"/>
              <a:t>Setup a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endParaRPr lang="de-DE" dirty="0" smtClean="0"/>
          </a:p>
          <a:p>
            <a:r>
              <a:rPr lang="de-DE" dirty="0" smtClean="0"/>
              <a:t>Common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alternate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must 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PTR RR</a:t>
            </a:r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5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Listen on </a:t>
            </a:r>
            <a:r>
              <a:rPr lang="de-DE" dirty="0" err="1" smtClean="0"/>
              <a:t>port</a:t>
            </a:r>
            <a:r>
              <a:rPr lang="de-DE" dirty="0" smtClean="0"/>
              <a:t> 587</a:t>
            </a:r>
          </a:p>
          <a:p>
            <a:r>
              <a:rPr lang="de-DE" dirty="0" err="1" smtClean="0"/>
              <a:t>Enforce</a:t>
            </a:r>
            <a:r>
              <a:rPr lang="de-DE" dirty="0" smtClean="0"/>
              <a:t> SMTP AUTH</a:t>
            </a:r>
          </a:p>
          <a:p>
            <a:r>
              <a:rPr lang="de-DE" dirty="0" err="1" smtClean="0"/>
              <a:t>No</a:t>
            </a:r>
            <a:r>
              <a:rPr lang="de-DE" dirty="0" smtClean="0"/>
              <a:t> SMTP AUTH on </a:t>
            </a:r>
            <a:r>
              <a:rPr lang="de-DE" dirty="0" err="1" smtClean="0"/>
              <a:t>unencrypted</a:t>
            </a:r>
            <a:r>
              <a:rPr lang="de-DE" dirty="0" smtClean="0"/>
              <a:t> </a:t>
            </a:r>
            <a:r>
              <a:rPr lang="de-DE" dirty="0" err="1" smtClean="0"/>
              <a:t>connections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recommended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36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MX &amp; SMTP </a:t>
            </a:r>
            <a:r>
              <a:rPr lang="de-DE" dirty="0" err="1" smtClean="0"/>
              <a:t>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2614"/>
            <a:ext cx="10464800" cy="1446789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main.cf</a:t>
            </a:r>
            <a:endParaRPr lang="de-DE" dirty="0" smtClean="0"/>
          </a:p>
          <a:p>
            <a:pPr lvl="1"/>
            <a:r>
              <a:rPr lang="de-DE" dirty="0" err="1" smtClean="0"/>
              <a:t>Enable</a:t>
            </a:r>
            <a:r>
              <a:rPr lang="de-DE" dirty="0" smtClean="0"/>
              <a:t> </a:t>
            </a:r>
            <a:r>
              <a:rPr lang="de-DE" dirty="0" err="1" smtClean="0"/>
              <a:t>opportunistic</a:t>
            </a:r>
            <a:r>
              <a:rPr lang="de-DE" dirty="0" smtClean="0"/>
              <a:t> TLS</a:t>
            </a:r>
          </a:p>
        </p:txBody>
      </p:sp>
      <p:pic>
        <p:nvPicPr>
          <p:cNvPr id="4" name="Picture 3" descr="Screen Shot 2014-06-04 at 14.42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" y="4797431"/>
            <a:ext cx="12997716" cy="4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5782" y="0"/>
            <a:ext cx="16228870" cy="9943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Postfix</a:t>
            </a:r>
            <a:r>
              <a:rPr lang="de-DE" dirty="0" smtClean="0"/>
              <a:t>:</a:t>
            </a:r>
            <a:r>
              <a:rPr lang="de-DE" dirty="0"/>
              <a:t> </a:t>
            </a:r>
            <a:r>
              <a:rPr lang="de-DE" dirty="0" smtClean="0"/>
              <a:t>MSA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692400"/>
            <a:ext cx="10464800" cy="144678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ciper</a:t>
            </a:r>
            <a:r>
              <a:rPr lang="de-DE" dirty="0" smtClean="0"/>
              <a:t> </a:t>
            </a:r>
            <a:r>
              <a:rPr lang="de-DE" dirty="0" err="1" smtClean="0"/>
              <a:t>suite</a:t>
            </a:r>
            <a:r>
              <a:rPr lang="de-DE" dirty="0" smtClean="0"/>
              <a:t>:</a:t>
            </a:r>
          </a:p>
        </p:txBody>
      </p:sp>
      <p:pic>
        <p:nvPicPr>
          <p:cNvPr id="5" name="Picture 4" descr="Screen Shot 2014-06-04 at 14.44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3790417"/>
            <a:ext cx="12438157" cy="2245473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70000" y="6035890"/>
            <a:ext cx="10464800" cy="144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de-DE" dirty="0" err="1" smtClean="0"/>
              <a:t>Configure</a:t>
            </a:r>
            <a:r>
              <a:rPr lang="de-DE" dirty="0" smtClean="0"/>
              <a:t> MSA SMTP:</a:t>
            </a:r>
          </a:p>
        </p:txBody>
      </p:sp>
      <p:pic>
        <p:nvPicPr>
          <p:cNvPr id="7" name="Picture 6" descr="Screen Shot 2014-06-04 at 14.4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6" y="7277604"/>
            <a:ext cx="12392183" cy="12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3932" r="-13932"/>
          <a:stretch>
            <a:fillRect/>
          </a:stretch>
        </p:blipFill>
        <p:spPr>
          <a:xfrm>
            <a:off x="1" y="2075031"/>
            <a:ext cx="13099100" cy="7153635"/>
          </a:xfrm>
        </p:spPr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33867"/>
            <a:ext cx="10464800" cy="2438400"/>
          </a:xfrm>
        </p:spPr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Futur</a:t>
            </a:r>
            <a:r>
              <a:rPr lang="en-US" sz="8400" dirty="0" smtClean="0"/>
              <a:t>e</a:t>
            </a:r>
            <a:r>
              <a:rPr sz="8400" dirty="0" smtClean="0"/>
              <a:t> </a:t>
            </a:r>
            <a:r>
              <a:rPr lang="en-US" sz="8400" dirty="0" smtClean="0"/>
              <a:t>i</a:t>
            </a:r>
            <a:r>
              <a:rPr sz="8400" dirty="0" smtClean="0"/>
              <a:t>dea</a:t>
            </a:r>
            <a:r>
              <a:rPr lang="en-US" sz="8400" dirty="0" smtClean="0"/>
              <a:t>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CCC, RIPE </a:t>
            </a:r>
            <a:r>
              <a:rPr lang="de-DE" dirty="0" err="1" smtClean="0"/>
              <a:t>meeting</a:t>
            </a:r>
            <a:r>
              <a:rPr lang="de-DE" dirty="0" smtClean="0"/>
              <a:t>, IETF </a:t>
            </a:r>
            <a:r>
              <a:rPr lang="de-DE" dirty="0" err="1" smtClean="0"/>
              <a:t>Strint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, </a:t>
            </a:r>
            <a:r>
              <a:rPr lang="de-DE" dirty="0" err="1" smtClean="0"/>
              <a:t>Linuxdays</a:t>
            </a:r>
            <a:r>
              <a:rPr lang="de-DE" dirty="0" smtClean="0"/>
              <a:t>, ..., M3AAWG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792481" y="2413000"/>
            <a:ext cx="11625798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 smtClean="0">
                <a:hlinkClick r:id="rId2"/>
              </a:rPr>
              <a:t>david</a:t>
            </a:r>
            <a:r>
              <a:rPr sz="4200" u="sng" dirty="0">
                <a:hlinkClick r:id="rId2"/>
              </a:rPr>
              <a:t>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of </a:t>
            </a:r>
            <a:r>
              <a:rPr lang="de-DE" dirty="0" err="1" smtClean="0"/>
              <a:t>course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NSA,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intercepts</a:t>
            </a:r>
            <a:endParaRPr lang="de-DE" dirty="0" smtClean="0"/>
          </a:p>
          <a:p>
            <a:r>
              <a:rPr lang="de-DE" dirty="0" smtClean="0"/>
              <a:t>Other </a:t>
            </a:r>
            <a:r>
              <a:rPr lang="de-DE" dirty="0" err="1" smtClean="0"/>
              <a:t>nations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 (</a:t>
            </a:r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Snowden) 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endParaRPr lang="de-DE" dirty="0" smtClean="0"/>
          </a:p>
          <a:p>
            <a:r>
              <a:rPr lang="de-DE" dirty="0" smtClean="0"/>
              <a:t>Criminals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blueprint</a:t>
            </a:r>
            <a:r>
              <a:rPr lang="de-DE" dirty="0" smtClean="0"/>
              <a:t>,...</a:t>
            </a:r>
          </a:p>
          <a:p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!</a:t>
            </a:r>
          </a:p>
          <a:p>
            <a:r>
              <a:rPr lang="de-DE" dirty="0" smtClean="0"/>
              <a:t>So,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do?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95" y="3479547"/>
            <a:ext cx="1259955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Don’t give them anything</a:t>
            </a:r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free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8339" y="5026215"/>
            <a:ext cx="827527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It’s your home, your fight!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4794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Who</a:t>
            </a:r>
            <a:r>
              <a:rPr lang="en-US" sz="8400" dirty="0" smtClean="0"/>
              <a:t> (authors of bettercrypto)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Florian Mendel (</a:t>
            </a:r>
            <a:r>
              <a:rPr lang="en-US" sz="2600" dirty="0" smtClean="0">
                <a:latin typeface="Calibri"/>
                <a:ea typeface="Calibri"/>
                <a:cs typeface="Calibri"/>
                <a:sym typeface="Calibri"/>
              </a:rPr>
              <a:t>IAIK/A-Sit</a:t>
            </a: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Mock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 dirty="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 dirty="0">
                <a:latin typeface="Calibri"/>
                <a:ea typeface="Calibri"/>
                <a:cs typeface="Calibri"/>
                <a:sym typeface="Calibri"/>
              </a:rPr>
            </a:b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many other contributors!!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 smtClean="0"/>
              <a:t>Introduction </a:t>
            </a:r>
            <a:r>
              <a:rPr sz="4200" dirty="0"/>
              <a:t>to BetterCrypto project</a:t>
            </a:r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873</Words>
  <Application>Microsoft Macintosh PowerPoint</Application>
  <PresentationFormat>Custom</PresentationFormat>
  <Paragraphs>204</Paragraphs>
  <Slides>38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BetterCrypto⋅org</vt:lpstr>
      <vt:lpstr>Why better crypto?</vt:lpstr>
      <vt:lpstr>PowerPoint Presentation</vt:lpstr>
      <vt:lpstr>But of course...</vt:lpstr>
      <vt:lpstr>PowerPoint Presentation</vt:lpstr>
      <vt:lpstr>Who (authors of bettercrypto)</vt:lpstr>
      <vt:lpstr>Agenda</vt:lpstr>
      <vt:lpstr>BetterCrypto</vt:lpstr>
      <vt:lpstr>Why?</vt:lpstr>
      <vt:lpstr>The Idea</vt:lpstr>
      <vt:lpstr>That’s not…</vt:lpstr>
      <vt:lpstr>In brief</vt:lpstr>
      <vt:lpstr>2 parts</vt:lpstr>
      <vt:lpstr>How to use the bettercrypto guide?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Let’s have a look</vt:lpstr>
      <vt:lpstr>Mail Encryption</vt:lpstr>
      <vt:lpstr>Mail Server</vt:lpstr>
      <vt:lpstr>Mail Server</vt:lpstr>
      <vt:lpstr>SMTP client mode</vt:lpstr>
      <vt:lpstr>MSA</vt:lpstr>
      <vt:lpstr>Postfix: MX &amp; SMTP client</vt:lpstr>
      <vt:lpstr>Postfix: MSA</vt:lpstr>
      <vt:lpstr>Tools: ssllabs</vt:lpstr>
      <vt:lpstr>ssllabs (2)</vt:lpstr>
      <vt:lpstr>Ssllabs (3)</vt:lpstr>
      <vt:lpstr>Conclusion</vt:lpstr>
      <vt:lpstr>Future ideas</vt:lpstr>
      <vt:lpstr>Current state as of 2014/05/31</vt:lpstr>
      <vt:lpstr>How to participate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256</cp:revision>
  <cp:lastPrinted>2014-06-09T07:36:15Z</cp:lastPrinted>
  <dcterms:modified xsi:type="dcterms:W3CDTF">2014-06-09T11:00:45Z</dcterms:modified>
</cp:coreProperties>
</file>